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</p:sldIdLst>
  <p:sldSz cy="6858000" cx="9144000"/>
  <p:notesSz cx="7315200" cy="9601200"/>
  <p:embeddedFontLst>
    <p:embeddedFont>
      <p:font typeface="Roboto Mono"/>
      <p:regular r:id="rId89"/>
      <p:bold r:id="rId90"/>
      <p:italic r:id="rId91"/>
      <p:boldItalic r:id="rId9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  <p:ext uri="GoogleSlidesCustomDataVersion2">
      <go:slidesCustomData xmlns:go="http://customooxmlschemas.google.com/" r:id="rId93" roundtripDataSignature="AMtx7mgJw+EUrJ4b23kNIlI3evW+w9mU/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024" orient="horz"/>
        <p:guide pos="2304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42" Type="http://schemas.openxmlformats.org/officeDocument/2006/relationships/slide" Target="slides/slide37.xml"/><Relationship Id="rId86" Type="http://schemas.openxmlformats.org/officeDocument/2006/relationships/slide" Target="slides/slide81.xml"/><Relationship Id="rId41" Type="http://schemas.openxmlformats.org/officeDocument/2006/relationships/slide" Target="slides/slide36.xml"/><Relationship Id="rId85" Type="http://schemas.openxmlformats.org/officeDocument/2006/relationships/slide" Target="slides/slide80.xml"/><Relationship Id="rId44" Type="http://schemas.openxmlformats.org/officeDocument/2006/relationships/slide" Target="slides/slide39.xml"/><Relationship Id="rId88" Type="http://schemas.openxmlformats.org/officeDocument/2006/relationships/slide" Target="slides/slide83.xml"/><Relationship Id="rId43" Type="http://schemas.openxmlformats.org/officeDocument/2006/relationships/slide" Target="slides/slide38.xml"/><Relationship Id="rId87" Type="http://schemas.openxmlformats.org/officeDocument/2006/relationships/slide" Target="slides/slide82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9" Type="http://schemas.openxmlformats.org/officeDocument/2006/relationships/font" Target="fonts/RobotoMono-regular.fntdata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91" Type="http://schemas.openxmlformats.org/officeDocument/2006/relationships/font" Target="fonts/RobotoMono-italic.fntdata"/><Relationship Id="rId90" Type="http://schemas.openxmlformats.org/officeDocument/2006/relationships/font" Target="fonts/RobotoMono-bold.fntdata"/><Relationship Id="rId93" Type="http://customschemas.google.com/relationships/presentationmetadata" Target="metadata"/><Relationship Id="rId92" Type="http://schemas.openxmlformats.org/officeDocument/2006/relationships/font" Target="fonts/RobotoMono-boldItalic.fntdata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0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143589" y="0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bb89f4fbdc_0_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g3bb89f4fbdc_0_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ba9cbb17b9_0_1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g3ba9cbb17b9_0_1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g3ba9cbb17b9_0_1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bb89f4fbdc_0_13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bb89f4fbdc_0_13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bb89f4fbdc_0_13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bb89f4fbdc_0_6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bb89f4fbdc_0_6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g3bb89f4fbdc_0_6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bb89f4fbdc_0_2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bb89f4fbdc_0_2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3bb89f4fbdc_0_2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bb89f4fbdc_1_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g3bb89f4fbdc_1_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bb89f4fbdc_1_6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bb89f4fbdc_1_6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3bb89f4fbdc_1_6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bb89f4fbdc_1_13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bb89f4fbdc_1_13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3bb89f4fbdc_1_13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bb89f4fbdc_1_2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bb89f4fbdc_1_2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3bb89f4fbdc_1_2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bb89f4fbdc_1_2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bb89f4fbdc_1_2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3bb89f4fbdc_1_27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bb89f4fbdc_1_34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bb89f4fbdc_1_34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g3bb89f4fbdc_1_34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bb89f4fbdc_1_41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bb89f4fbdc_1_41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g3bb89f4fbdc_1_41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bb89f4fbdc_1_48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bb89f4fbdc_1_48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3bb89f4fbdc_1_48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bb89f4fbdc_1_62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g3bb89f4fbdc_1_62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bb89f4fbdc_1_68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bb89f4fbdc_1_68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3bb89f4fbdc_1_68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bb89f4fbdc_1_75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g3bb89f4fbdc_1_75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bb90154a13_0_7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bb90154a13_0_7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3bb90154a13_0_77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bb89f4fbdc_1_81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bb89f4fbdc_1_81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g3bb89f4fbdc_1_81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bb89f4fbdc_1_88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bb89f4fbdc_1_88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g3bb89f4fbdc_1_88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bb90154a13_2_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bb90154a13_2_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g3bb90154a13_2_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bb90154a13_2_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bb90154a13_2_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g3bb90154a13_2_7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bb89f4fbdc_1_96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bb89f4fbdc_1_96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g3bb89f4fbdc_1_96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bb89f4fbdc_1_103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bb89f4fbdc_1_103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g3bb89f4fbdc_1_103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bb90154a13_0_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bb90154a13_0_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g3bb90154a13_0_7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bb90154a13_0_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bb90154a13_0_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g3bb90154a13_0_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bb90154a13_0_14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bb90154a13_0_14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g3bb90154a13_0_14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bb90154a13_0_21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bb90154a13_0_21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3bb90154a13_0_21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bb90154a13_0_28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bb90154a13_0_28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g3bb90154a13_0_28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bb90154a13_0_35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bb90154a13_0_35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g3bb90154a13_0_35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bb90154a13_0_42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bb90154a13_0_42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g3bb90154a13_0_42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bb90154a13_0_386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bb90154a13_0_386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g3bb90154a13_0_386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bb90154a13_0_40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bb90154a13_0_40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g3bb90154a13_0_407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bb90154a13_0_393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bb90154a13_0_393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g3bb90154a13_0_393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bb90154a13_0_40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bb90154a13_0_40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g3bb90154a13_0_40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bb90154a13_0_278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bb90154a13_0_278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g3bb90154a13_0_278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bb90154a13_0_264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bb90154a13_0_264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g3bb90154a13_0_264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bb90154a13_0_271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bb90154a13_0_271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g3bb90154a13_0_271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bb90154a13_0_285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3bb90154a13_0_285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g3bb90154a13_0_285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bb90154a13_0_292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bb90154a13_0_292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g3bb90154a13_0_292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bb90154a13_0_299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3bb90154a13_0_299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g3bb90154a13_0_299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bb90154a13_0_306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bb90154a13_0_306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g3bb90154a13_0_306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bb90154a13_0_313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bb90154a13_0_313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g3bb90154a13_0_313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bb90154a13_0_32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bb90154a13_0_32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g3bb90154a13_0_32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bb90154a13_0_49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3bb90154a13_0_49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g3bb90154a13_0_49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bb90154a13_0_56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bb90154a13_0_56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g3bb90154a13_0_56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bb90154a13_0_63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bb90154a13_0_63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g3bb90154a13_0_63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bb90154a13_0_7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bb90154a13_0_7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g3bb90154a13_0_7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bb90154a13_0_84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3bb90154a13_0_84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g3bb90154a13_0_84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bb90154a13_0_91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3bb90154a13_0_91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g3bb90154a13_0_91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bb90154a13_0_98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3bb90154a13_0_98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g3bb90154a13_0_98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bb90154a13_0_105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3bb90154a13_0_105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g3bb90154a13_0_105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bb90154a13_0_112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3bb90154a13_0_112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g3bb90154a13_0_112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bb90154a13_0_126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3bb90154a13_0_126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g3bb90154a13_0_126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bb90154a13_0_133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3bb90154a13_0_133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g3bb90154a13_0_133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bb90154a13_0_14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3bb90154a13_0_14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g3bb90154a13_0_14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bb90154a13_0_14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bb90154a13_0_14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g3bb90154a13_0_147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3bb90154a13_0_154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3bb90154a13_0_154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g3bb90154a13_0_154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3bb90154a13_0_168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3bb90154a13_0_168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g3bb90154a13_0_168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3bb90154a13_0_161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3bb90154a13_0_161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g3bb90154a13_0_161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bb90154a13_0_175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3bb90154a13_0_175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g3bb90154a13_0_175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bb90154a13_0_182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3bb90154a13_0_182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g3bb90154a13_0_182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3bb90154a13_0_189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3bb90154a13_0_189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g3bb90154a13_0_189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3bb90154a13_0_206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3bb90154a13_0_206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g3bb90154a13_0_206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bb90154a13_0_32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3bb90154a13_0_32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g3bb90154a13_0_327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bb90154a13_0_214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3bb90154a13_0_214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g3bb90154a13_0_214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3bb90154a13_0_199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3bb90154a13_0_199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g3bb90154a13_0_199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3bb90154a13_0_222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3bb90154a13_0_222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g3bb90154a13_0_222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3bb90154a13_0_229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3bb90154a13_0_229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g3bb90154a13_0_229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3bb90154a13_0_236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3bb90154a13_0_236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g3bb90154a13_0_236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bb90154a13_0_243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3bb90154a13_0_243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g3bb90154a13_0_243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3bb90154a13_0_25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3bb90154a13_0_25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g3bb90154a13_0_25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3bb90154a13_0_334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3bb90154a13_0_334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g3bb90154a13_0_334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3bb90154a13_0_341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3bb90154a13_0_341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g3bb90154a13_0_341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3bb90154a13_0_351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3bb90154a13_0_351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g3bb90154a13_0_351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3bb90154a13_0_358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3bb90154a13_0_358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g3bb90154a13_0_358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3bb90154a13_0_365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3bb90154a13_0_365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g3bb90154a13_0_365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3bb90154a13_0_372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3bb90154a13_0_372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g3bb90154a13_0_372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3bb90154a13_0_379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3bb90154a13_0_379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g3bb90154a13_0_379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bc2ada71c0_0_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3bc2ada71c0_0_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g3bc2ada71c0_0_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bc2ada71c0_0_14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3bc2ada71c0_0_14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g3bc2ada71c0_0_14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3bc2ada71c0_0_24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3bc2ada71c0_0_24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g3bc2ada71c0_0_24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type="title"/>
          </p:nvPr>
        </p:nvSpPr>
        <p:spPr>
          <a:xfrm>
            <a:off x="457200" y="274638"/>
            <a:ext cx="8229600" cy="902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" type="body"/>
          </p:nvPr>
        </p:nvSpPr>
        <p:spPr>
          <a:xfrm>
            <a:off x="457200" y="1346200"/>
            <a:ext cx="8229600" cy="4779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indent="-2286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indent="-2286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eb.eecs.umich.edu/~nham/" TargetMode="Externa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mailto:chcdavis@umich.edu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gif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Relationship Id="rId3" Type="http://schemas.openxmlformats.org/officeDocument/2006/relationships/hyperlink" Target="https://google.github.io/googletest/" TargetMode="External"/><Relationship Id="rId4" Type="http://schemas.openxmlformats.org/officeDocument/2006/relationships/hyperlink" Target="https://github.com/google/benchmark" TargetMode="Externa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609600" y="1524000"/>
            <a:ext cx="82296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000"/>
              <a:t>EECS 498 System Design of a Search Engine</a:t>
            </a:r>
            <a:br>
              <a:rPr lang="en-US"/>
            </a:br>
            <a:r>
              <a:rPr lang="en-US" sz="3100"/>
              <a:t>Winter 2026</a:t>
            </a:r>
            <a:br>
              <a:rPr lang="en-US"/>
            </a:br>
            <a:r>
              <a:rPr lang="en-US" sz="3100"/>
              <a:t>Lab 3: Basics of Developer Workflow/Productivity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321725" y="3962400"/>
            <a:ext cx="6679200" cy="25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GSI: Christopher Davis</a:t>
            </a:r>
            <a:b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IA: Rickey Dong</a:t>
            </a:r>
            <a:endParaRPr b="0" i="0" sz="2200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Nicole Hamilton</a:t>
            </a:r>
            <a:b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sng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https://web.eecs.umich.edu/~nham/</a:t>
            </a:r>
            <a:br>
              <a:rPr b="0" i="0" lang="en-US" sz="18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sng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nham@umich.edu</a:t>
            </a:r>
            <a:endParaRPr b="0" i="0" sz="1800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457200" y="274638"/>
            <a:ext cx="8229600" cy="902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457200" y="1346200"/>
            <a:ext cx="8229600" cy="4779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Announcements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Upcoming assignments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/>
              <a:t>Debugging in VSCode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Shared Codebase Patterns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98" name="Google Shape;98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bb89f4fbdc_0_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04" name="Google Shape;104;g3bb89f4fbdc_0_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AutoNum type="arabicPeriod"/>
            </a:pPr>
            <a:r>
              <a:rPr lang="en-US">
                <a:solidFill>
                  <a:srgbClr val="C00000"/>
                </a:solidFill>
              </a:rPr>
              <a:t>Announcements</a:t>
            </a:r>
            <a:endParaRPr>
              <a:solidFill>
                <a:srgbClr val="C00000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Upcoming</a:t>
            </a:r>
            <a:r>
              <a:rPr lang="en-US"/>
              <a:t> assignments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/>
              <a:t>Debugging in VSCode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Shared Codebase Patterns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05" name="Google Shape;105;g3bb89f4fbdc_0_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ba9cbb17b9_0_1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Office Hours</a:t>
            </a:r>
            <a:endParaRPr/>
          </a:p>
        </p:txBody>
      </p:sp>
      <p:sp>
        <p:nvSpPr>
          <p:cNvPr id="112" name="Google Shape;112;g3ba9cbb17b9_0_10"/>
          <p:cNvSpPr txBox="1"/>
          <p:nvPr>
            <p:ph idx="1" type="body"/>
          </p:nvPr>
        </p:nvSpPr>
        <p:spPr>
          <a:xfrm>
            <a:off x="457200" y="1346200"/>
            <a:ext cx="84738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800"/>
              <a:t>Chris: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/>
              <a:t>	Tues/Thurs 12:00-3:00 (1010 DOW)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/>
              <a:t>	By appointment (virtually) most other times M-F.</a:t>
            </a:r>
            <a:endParaRPr/>
          </a:p>
          <a:p>
            <a:pPr indent="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/>
              <a:t>Just email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chcdavis@umich.edu</a:t>
            </a:r>
            <a:r>
              <a:rPr lang="en-US"/>
              <a:t> with </a:t>
            </a:r>
            <a:r>
              <a:rPr b="1" lang="en-US"/>
              <a:t>EECS498W26</a:t>
            </a:r>
            <a:r>
              <a:rPr lang="en-US"/>
              <a:t> in title.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800"/>
              <a:t>Rickey: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/>
              <a:t>	Mon 3:30-4:30 (</a:t>
            </a:r>
            <a:r>
              <a:rPr lang="en-US">
                <a:highlight>
                  <a:srgbClr val="FFFFFF"/>
                </a:highlight>
              </a:rPr>
              <a:t>1637 BBB Table #1)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/>
              <a:t>	Wed 2:30-4:00 (1270A Leinweber)</a:t>
            </a:r>
            <a:endParaRPr/>
          </a:p>
        </p:txBody>
      </p:sp>
      <p:sp>
        <p:nvSpPr>
          <p:cNvPr id="113" name="Google Shape;113;g3ba9cbb17b9_0_1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bb89f4fbdc_0_13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Reminders</a:t>
            </a:r>
            <a:endParaRPr/>
          </a:p>
        </p:txBody>
      </p:sp>
      <p:sp>
        <p:nvSpPr>
          <p:cNvPr id="120" name="Google Shape;120;g3bb89f4fbdc_0_13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String/Vector and UTF-8 autograder assignments due 1/25, this Sunday</a:t>
            </a:r>
            <a:endParaRPr/>
          </a:p>
        </p:txBody>
      </p:sp>
      <p:sp>
        <p:nvSpPr>
          <p:cNvPr id="121" name="Google Shape;121;g3bb89f4fbdc_0_1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bb89f4fbdc_0_6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Reminders</a:t>
            </a:r>
            <a:endParaRPr/>
          </a:p>
        </p:txBody>
      </p:sp>
      <p:sp>
        <p:nvSpPr>
          <p:cNvPr id="128" name="Google Shape;128;g3bb89f4fbdc_0_6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String/Vector and UTF-8 autograder assignments due 1/25, this Sunday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Group picture also due 1/25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Tip: put some effort into this…</a:t>
            </a:r>
            <a:endParaRPr/>
          </a:p>
        </p:txBody>
      </p:sp>
      <p:sp>
        <p:nvSpPr>
          <p:cNvPr id="129" name="Google Shape;129;g3bb89f4fbdc_0_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bb89f4fbdc_0_2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Announcements</a:t>
            </a:r>
            <a:endParaRPr/>
          </a:p>
        </p:txBody>
      </p:sp>
      <p:sp>
        <p:nvSpPr>
          <p:cNvPr id="136" name="Google Shape;136;g3bb89f4fbdc_0_2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Animal mascot voting finished!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We will have a cartoon design version of it, and hopefully print a t-shirt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If you have any ideas for the design, let us know!</a:t>
            </a:r>
            <a:endParaRPr/>
          </a:p>
        </p:txBody>
      </p:sp>
      <p:sp>
        <p:nvSpPr>
          <p:cNvPr id="137" name="Google Shape;137;g3bb89f4fbdc_0_2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bb89f4fbdc_1_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43" name="Google Shape;143;g3bb89f4fbdc_1_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AutoNum type="arabicPeriod"/>
            </a:pPr>
            <a:r>
              <a:rPr lang="en-US">
                <a:solidFill>
                  <a:srgbClr val="BFBFBF"/>
                </a:solidFill>
              </a:rPr>
              <a:t>Announcements</a:t>
            </a:r>
            <a:endParaRPr>
              <a:solidFill>
                <a:srgbClr val="BFBFBF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AutoNum type="arabicPeriod"/>
            </a:pPr>
            <a:r>
              <a:rPr lang="en-US">
                <a:solidFill>
                  <a:srgbClr val="C00000"/>
                </a:solidFill>
              </a:rPr>
              <a:t>Upcoming</a:t>
            </a:r>
            <a:r>
              <a:rPr lang="en-US">
                <a:solidFill>
                  <a:srgbClr val="C00000"/>
                </a:solidFill>
              </a:rPr>
              <a:t> assignments</a:t>
            </a:r>
            <a:endParaRPr>
              <a:solidFill>
                <a:srgbClr val="C00000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/>
              <a:t>Debugging in VSCode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Shared Codebase Patterns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44" name="Google Shape;144;g3bb89f4fbdc_1_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bb89f4fbdc_1_6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Upcoming Assignments</a:t>
            </a:r>
            <a:endParaRPr/>
          </a:p>
        </p:txBody>
      </p:sp>
      <p:sp>
        <p:nvSpPr>
          <p:cNvPr id="151" name="Google Shape;151;g3bb89f4fbdc_1_6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HTML Parser: 				2/1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HashTable: 				2/1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1000"/>
              </a:spcAft>
              <a:buSzPts val="2400"/>
              <a:buChar char="-"/>
            </a:pPr>
            <a:r>
              <a:rPr lang="en-US"/>
              <a:t>Project Plan:				2/1</a:t>
            </a:r>
            <a:endParaRPr/>
          </a:p>
        </p:txBody>
      </p:sp>
      <p:sp>
        <p:nvSpPr>
          <p:cNvPr id="152" name="Google Shape;152;g3bb89f4fbdc_1_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bb89f4fbdc_1_13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New Assignments</a:t>
            </a:r>
            <a:endParaRPr/>
          </a:p>
        </p:txBody>
      </p:sp>
      <p:sp>
        <p:nvSpPr>
          <p:cNvPr id="159" name="Google Shape;159;g3bb89f4fbdc_1_13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HTML Parser: 				2/1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HashTable: 				2/1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Project Plan:				2/1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HashBlob/HashFile: 	   	2/8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1000"/>
              </a:spcAft>
              <a:buSzPts val="2400"/>
              <a:buChar char="-"/>
            </a:pPr>
            <a:r>
              <a:rPr lang="en-US"/>
              <a:t>Multithreaded File I/O: 	2/8</a:t>
            </a:r>
            <a:endParaRPr/>
          </a:p>
        </p:txBody>
      </p:sp>
      <p:sp>
        <p:nvSpPr>
          <p:cNvPr id="160" name="Google Shape;160;g3bb89f4fbdc_1_1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bb89f4fbdc_1_2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New Assignments</a:t>
            </a:r>
            <a:endParaRPr/>
          </a:p>
        </p:txBody>
      </p:sp>
      <p:sp>
        <p:nvSpPr>
          <p:cNvPr id="167" name="Google Shape;167;g3bb89f4fbdc_1_2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HTML Parser: 				2/1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HashTable: 				2/1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Project Plan:				2/1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HashBlob/HashFile: 	   	2/8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Multithreaded File I/O: 	2/8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1000"/>
              </a:spcAft>
              <a:buSzPts val="2400"/>
              <a:buChar char="-"/>
            </a:pPr>
            <a:r>
              <a:rPr lang="en-US"/>
              <a:t>Linux GetURL: 				2/15</a:t>
            </a:r>
            <a:endParaRPr/>
          </a:p>
        </p:txBody>
      </p:sp>
      <p:sp>
        <p:nvSpPr>
          <p:cNvPr id="168" name="Google Shape;168;g3bb89f4fbdc_1_2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bb89f4fbdc_1_2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New Assignments</a:t>
            </a:r>
            <a:endParaRPr/>
          </a:p>
        </p:txBody>
      </p:sp>
      <p:sp>
        <p:nvSpPr>
          <p:cNvPr id="175" name="Google Shape;175;g3bb89f4fbdc_1_27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HTML Parser: 				2/1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HashTable: 				2/1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Project Plan:				2/1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HashBlob/HashFile: 	   	2/8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Multithreaded File I/O: 	2/8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Linux GetURL: 				2/15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Linux GetSSL: 				2/22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1000"/>
              </a:spcAft>
              <a:buSzPts val="2400"/>
              <a:buChar char="-"/>
            </a:pPr>
            <a:r>
              <a:rPr lang="en-US"/>
              <a:t>Linux TinyServer: 			2/22</a:t>
            </a:r>
            <a:endParaRPr/>
          </a:p>
        </p:txBody>
      </p:sp>
      <p:sp>
        <p:nvSpPr>
          <p:cNvPr id="176" name="Google Shape;176;g3bb89f4fbdc_1_2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bb89f4fbdc_1_34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New Assignments</a:t>
            </a:r>
            <a:endParaRPr/>
          </a:p>
        </p:txBody>
      </p:sp>
      <p:sp>
        <p:nvSpPr>
          <p:cNvPr id="183" name="Google Shape;183;g3bb89f4fbdc_1_34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HTML Parser: 				2/1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HashTable: 				2/1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Project Plan:				2/1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HashBlob/HashFile: 	   	2/8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Multithreaded File I/O: 	2/8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Linux GetURL: 				2/15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Linux GetSSL: 				2/22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Linux TinyServer: 			2/22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1000"/>
              </a:spcAft>
              <a:buSzPts val="2400"/>
              <a:buChar char="-"/>
            </a:pPr>
            <a:r>
              <a:rPr b="1" lang="en-US"/>
              <a:t>Midterm: 					2/26</a:t>
            </a:r>
            <a:endParaRPr b="1"/>
          </a:p>
        </p:txBody>
      </p:sp>
      <p:sp>
        <p:nvSpPr>
          <p:cNvPr id="184" name="Google Shape;184;g3bb89f4fbdc_1_3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bb89f4fbdc_1_41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New Assignments (Tips)</a:t>
            </a:r>
            <a:endParaRPr/>
          </a:p>
        </p:txBody>
      </p:sp>
      <p:sp>
        <p:nvSpPr>
          <p:cNvPr id="191" name="Google Shape;191;g3bb89f4fbdc_1_41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You’ll have to start working on them alongside your project!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Plan things out; split work, do them concurrently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Even if you don’t do some of the assignment, you should still have an understanding of how it works!</a:t>
            </a:r>
            <a:endParaRPr/>
          </a:p>
        </p:txBody>
      </p:sp>
      <p:sp>
        <p:nvSpPr>
          <p:cNvPr id="192" name="Google Shape;192;g3bb89f4fbdc_1_4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bb89f4fbdc_1_48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New Assignments (Tips)</a:t>
            </a:r>
            <a:endParaRPr/>
          </a:p>
        </p:txBody>
      </p:sp>
      <p:sp>
        <p:nvSpPr>
          <p:cNvPr id="199" name="Google Shape;199;g3bb89f4fbdc_1_48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You’ll have to start working on them alongside your project!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Plan things out; split work, do them concurrently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Even if you don’t do some of the assignment, you should still have an understanding of how it works!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Speaking of planning things out and working together, I’ll cover some of that in a later section</a:t>
            </a:r>
            <a:endParaRPr/>
          </a:p>
        </p:txBody>
      </p:sp>
      <p:sp>
        <p:nvSpPr>
          <p:cNvPr id="200" name="Google Shape;200;g3bb89f4fbdc_1_4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bb89f4fbdc_1_62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206" name="Google Shape;206;g3bb89f4fbdc_1_62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AutoNum type="arabicPeriod"/>
            </a:pPr>
            <a:r>
              <a:rPr lang="en-US">
                <a:solidFill>
                  <a:srgbClr val="BFBFBF"/>
                </a:solidFill>
              </a:rPr>
              <a:t>Announcements</a:t>
            </a:r>
            <a:endParaRPr>
              <a:solidFill>
                <a:srgbClr val="BFBFBF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AutoNum type="arabicPeriod"/>
            </a:pPr>
            <a:r>
              <a:rPr lang="en-US">
                <a:solidFill>
                  <a:srgbClr val="BFBFBF"/>
                </a:solidFill>
              </a:rPr>
              <a:t>Upcoming assignments</a:t>
            </a:r>
            <a:endParaRPr>
              <a:solidFill>
                <a:srgbClr val="BFBFBF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Arial"/>
              <a:buAutoNum type="arabicPeriod"/>
            </a:pPr>
            <a:r>
              <a:rPr lang="en-US">
                <a:solidFill>
                  <a:srgbClr val="C00000"/>
                </a:solidFill>
              </a:rPr>
              <a:t>Debugging in VSCode</a:t>
            </a:r>
            <a:endParaRPr>
              <a:solidFill>
                <a:srgbClr val="C00000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Shared Codebase Patterns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207" name="Google Shape;207;g3bb89f4fbdc_1_6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bb89f4fbdc_1_68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Debugging</a:t>
            </a:r>
            <a:endParaRPr/>
          </a:p>
        </p:txBody>
      </p:sp>
      <p:sp>
        <p:nvSpPr>
          <p:cNvPr id="214" name="Google Shape;214;g3bb89f4fbdc_1_68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g3bb89f4fbdc_1_6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bb89f4fbdc_1_75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221" name="Google Shape;221;g3bb89f4fbdc_1_75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AutoNum type="arabicPeriod"/>
            </a:pPr>
            <a:r>
              <a:rPr lang="en-US">
                <a:solidFill>
                  <a:srgbClr val="BFBFBF"/>
                </a:solidFill>
              </a:rPr>
              <a:t>Announcements</a:t>
            </a:r>
            <a:endParaRPr>
              <a:solidFill>
                <a:srgbClr val="BFBFBF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AutoNum type="arabicPeriod"/>
            </a:pPr>
            <a:r>
              <a:rPr lang="en-US">
                <a:solidFill>
                  <a:srgbClr val="BFBFBF"/>
                </a:solidFill>
              </a:rPr>
              <a:t>Upcoming assignments</a:t>
            </a:r>
            <a:endParaRPr>
              <a:solidFill>
                <a:srgbClr val="BFBFBF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AutoNum type="arabicPeriod"/>
            </a:pPr>
            <a:r>
              <a:rPr lang="en-US">
                <a:solidFill>
                  <a:srgbClr val="BFBFBF"/>
                </a:solidFill>
              </a:rPr>
              <a:t>Debugging in VSCode</a:t>
            </a:r>
            <a:endParaRPr>
              <a:solidFill>
                <a:srgbClr val="BFBFBF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AutoNum type="arabicPeriod"/>
            </a:pPr>
            <a:r>
              <a:rPr lang="en-US">
                <a:solidFill>
                  <a:srgbClr val="C00000"/>
                </a:solidFill>
              </a:rPr>
              <a:t>Shared Codebase Patterns</a:t>
            </a:r>
            <a:endParaRPr>
              <a:solidFill>
                <a:srgbClr val="C0000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222" name="Google Shape;222;g3bb89f4fbdc_1_7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bb90154a13_0_7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Foreword</a:t>
            </a:r>
            <a:endParaRPr/>
          </a:p>
        </p:txBody>
      </p:sp>
      <p:sp>
        <p:nvSpPr>
          <p:cNvPr id="229" name="Google Shape;229;g3bb90154a13_0_77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I’m about to dump out a bunch of stuff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For brevity, can’t go in-depth into all of it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But, I will post resources covering all of this to EdStem</a:t>
            </a:r>
            <a:endParaRPr/>
          </a:p>
          <a:p>
            <a:pPr indent="-381000" lvl="1" marL="9144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(And at the end for Canvas)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1000"/>
              </a:spcAft>
              <a:buSzPts val="2400"/>
              <a:buChar char="-"/>
            </a:pPr>
            <a:r>
              <a:rPr lang="en-US"/>
              <a:t>Feel free to talk or email me if you have any questions, or otherwise want a discussion</a:t>
            </a:r>
            <a:endParaRPr/>
          </a:p>
        </p:txBody>
      </p:sp>
      <p:sp>
        <p:nvSpPr>
          <p:cNvPr id="230" name="Google Shape;230;g3bb90154a13_0_7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bb89f4fbdc_1_81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Version Control Systems (VCS)</a:t>
            </a:r>
            <a:endParaRPr/>
          </a:p>
        </p:txBody>
      </p:sp>
      <p:sp>
        <p:nvSpPr>
          <p:cNvPr id="237" name="Google Shape;237;g3bb89f4fbdc_1_81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You need to be using a VCS…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Organizes your work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Makes collaboration easier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Safeguards against AI/cheating if you have reasonable commits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 couple options: Git, Mercurial, etc.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Just use Git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Hopefully you’ve used it for an EECS </a:t>
            </a:r>
            <a:r>
              <a:rPr lang="en-US"/>
              <a:t>course</a:t>
            </a:r>
            <a:r>
              <a:rPr lang="en-US"/>
              <a:t> already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Even if you have, there’s still a lot to learn; especially for collaborative projects</a:t>
            </a:r>
            <a:endParaRPr/>
          </a:p>
        </p:txBody>
      </p:sp>
      <p:sp>
        <p:nvSpPr>
          <p:cNvPr id="238" name="Google Shape;238;g3bb89f4fbdc_1_8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bb89f4fbdc_1_88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Git Refresher</a:t>
            </a:r>
            <a:endParaRPr/>
          </a:p>
        </p:txBody>
      </p:sp>
      <p:sp>
        <p:nvSpPr>
          <p:cNvPr id="245" name="Google Shape;245;g3bb89f4fbdc_1_88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Edit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my_work.cpp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git add my_work.cpp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git commit -m “This is a commit message”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git push [remote] [branch]</a:t>
            </a:r>
            <a:endParaRPr/>
          </a:p>
        </p:txBody>
      </p:sp>
      <p:sp>
        <p:nvSpPr>
          <p:cNvPr id="246" name="Google Shape;246;g3bb89f4fbdc_1_8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bb90154a13_2_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Git Refresher</a:t>
            </a:r>
            <a:endParaRPr/>
          </a:p>
        </p:txBody>
      </p:sp>
      <p:sp>
        <p:nvSpPr>
          <p:cNvPr id="253" name="Google Shape;253;g3bb90154a13_2_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Edit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my_work.cpp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git add my_work.cpp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git commit -m “This is a commit message”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git push [remote] [branch]</a:t>
            </a:r>
            <a:endParaRPr>
              <a:solidFill>
                <a:srgbClr val="188038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88038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Can use the CLI, or a GUI like </a:t>
            </a:r>
            <a:r>
              <a:rPr i="1" lang="en-US"/>
              <a:t>Github Desktop</a:t>
            </a:r>
            <a:endParaRPr i="1">
              <a:solidFill>
                <a:srgbClr val="188038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54" name="Google Shape;254;g3bb90154a13_2_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bb90154a13_2_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Git Refresher</a:t>
            </a:r>
            <a:endParaRPr/>
          </a:p>
        </p:txBody>
      </p:sp>
      <p:sp>
        <p:nvSpPr>
          <p:cNvPr id="261" name="Google Shape;261;g3bb90154a13_2_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62" name="Google Shape;262;g3bb90154a13_2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825" y="1176738"/>
            <a:ext cx="8038339" cy="487481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bb89f4fbdc_1_96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Collaboration</a:t>
            </a:r>
            <a:endParaRPr/>
          </a:p>
        </p:txBody>
      </p:sp>
      <p:sp>
        <p:nvSpPr>
          <p:cNvPr id="269" name="Google Shape;269;g3bb89f4fbdc_1_96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This is easy for solo projects, but what about collaboration?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Probably the first time many of you will work on a codebase of &gt;2-3 people (or maybe even &gt;1)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Effective collaboration is a well-thought out and debated problem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 </a:t>
            </a:r>
            <a:r>
              <a:rPr lang="en-US"/>
              <a:t>will</a:t>
            </a:r>
            <a:r>
              <a:rPr lang="en-US"/>
              <a:t> go over some common patterns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1000"/>
              </a:spcAft>
              <a:buSzPts val="2400"/>
              <a:buChar char="-"/>
            </a:pPr>
            <a:r>
              <a:rPr lang="en-US"/>
              <a:t>Opinionated, and you should do what you feel works best, but make sure it’s a </a:t>
            </a:r>
            <a:r>
              <a:rPr lang="en-US"/>
              <a:t>conscious</a:t>
            </a:r>
            <a:r>
              <a:rPr lang="en-US"/>
              <a:t> decision to maximize productivity</a:t>
            </a:r>
            <a:endParaRPr/>
          </a:p>
        </p:txBody>
      </p:sp>
      <p:sp>
        <p:nvSpPr>
          <p:cNvPr id="270" name="Google Shape;270;g3bb89f4fbdc_1_9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bb89f4fbdc_1_103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Basics (Branching)</a:t>
            </a:r>
            <a:endParaRPr/>
          </a:p>
        </p:txBody>
      </p:sp>
      <p:sp>
        <p:nvSpPr>
          <p:cNvPr id="277" name="Google Shape;277;g3bb89f4fbdc_1_103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Instead of working off of main, use feature branches!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git checkout -b &lt;new-branch-name&gt;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git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checkout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 &lt;existing-branch&gt;</a:t>
            </a:r>
            <a:endParaRPr/>
          </a:p>
        </p:txBody>
      </p:sp>
      <p:sp>
        <p:nvSpPr>
          <p:cNvPr id="278" name="Google Shape;278;g3bb89f4fbdc_1_10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bb90154a13_0_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Basics (Branching)</a:t>
            </a:r>
            <a:endParaRPr/>
          </a:p>
        </p:txBody>
      </p:sp>
      <p:sp>
        <p:nvSpPr>
          <p:cNvPr id="285" name="Google Shape;285;g3bb90154a13_0_7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Instead of working off of main, use feature branches!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git checkout -b &lt;new-branch-name&gt;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git checkout &lt;existing-branch&gt;</a:t>
            </a:r>
            <a:endParaRPr>
              <a:solidFill>
                <a:srgbClr val="188038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88038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You can work safely in your own isolated workspace!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You don’t want to type in the same space as someone in a Google Doc – so don’t do it in code!</a:t>
            </a:r>
            <a:endParaRPr/>
          </a:p>
        </p:txBody>
      </p:sp>
      <p:sp>
        <p:nvSpPr>
          <p:cNvPr id="286" name="Google Shape;286;g3bb90154a13_0_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bb90154a13_0_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Basics (Branching)</a:t>
            </a:r>
            <a:endParaRPr/>
          </a:p>
        </p:txBody>
      </p:sp>
      <p:sp>
        <p:nvSpPr>
          <p:cNvPr id="293" name="Google Shape;293;g3bb90154a13_0_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Instead of working off of main, use feature branches!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git checkout -b &lt;new-branch-name&gt;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git checkout &lt;existing-branch&gt;</a:t>
            </a:r>
            <a:endParaRPr>
              <a:solidFill>
                <a:srgbClr val="188038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88038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You can work safely in your own isolated workspace!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You don’t want to type in the same space as someone in a Google Doc – so don’t do it in code!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Of course, this introduces other complexities…</a:t>
            </a:r>
            <a:endParaRPr/>
          </a:p>
        </p:txBody>
      </p:sp>
      <p:sp>
        <p:nvSpPr>
          <p:cNvPr id="294" name="Google Shape;294;g3bb90154a13_0_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bb90154a13_0_14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Merges</a:t>
            </a:r>
            <a:endParaRPr/>
          </a:p>
        </p:txBody>
      </p:sp>
      <p:sp>
        <p:nvSpPr>
          <p:cNvPr id="301" name="Google Shape;301;g3bb90154a13_0_14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If two people have different branches, then the code they’ve written could still conflict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What to do?</a:t>
            </a:r>
            <a:endParaRPr b="1"/>
          </a:p>
        </p:txBody>
      </p:sp>
      <p:sp>
        <p:nvSpPr>
          <p:cNvPr id="302" name="Google Shape;302;g3bb90154a13_0_1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bb90154a13_0_21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Merges and PRs</a:t>
            </a:r>
            <a:endParaRPr/>
          </a:p>
        </p:txBody>
      </p:sp>
      <p:sp>
        <p:nvSpPr>
          <p:cNvPr id="309" name="Google Shape;309;g3bb90154a13_0_21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If two people have different branches, then the code they’ve written could still conflict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What to do?</a:t>
            </a:r>
            <a:endParaRPr b="1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Try and avoid in the </a:t>
            </a:r>
            <a:r>
              <a:rPr lang="en-US"/>
              <a:t>first</a:t>
            </a:r>
            <a:r>
              <a:rPr lang="en-US"/>
              <a:t> place (more on this later)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Pull Requests!</a:t>
            </a:r>
            <a:endParaRPr/>
          </a:p>
        </p:txBody>
      </p:sp>
      <p:sp>
        <p:nvSpPr>
          <p:cNvPr id="310" name="Google Shape;310;g3bb90154a13_0_2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bb90154a13_0_28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Merges and PRs</a:t>
            </a:r>
            <a:endParaRPr/>
          </a:p>
        </p:txBody>
      </p:sp>
      <p:sp>
        <p:nvSpPr>
          <p:cNvPr id="317" name="Google Shape;317;g3bb90154a13_0_28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If two people have different branches, then the code they’ve written could still conflict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What to do?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Try and avoid in the first place (more on this later)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Pull Requests!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Why do pull requests?</a:t>
            </a:r>
            <a:endParaRPr b="1"/>
          </a:p>
        </p:txBody>
      </p:sp>
      <p:sp>
        <p:nvSpPr>
          <p:cNvPr id="318" name="Google Shape;318;g3bb90154a13_0_2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bb90154a13_0_35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Merges and PRs</a:t>
            </a:r>
            <a:endParaRPr/>
          </a:p>
        </p:txBody>
      </p:sp>
      <p:sp>
        <p:nvSpPr>
          <p:cNvPr id="325" name="Google Shape;325;g3bb90154a13_0_35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If two people have different branches, then the code they’ve written could still conflict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What to do?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Try and avoid in the first place (more on this later)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Pull Requests! (aka PRs or CLs)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Why do pull requests?</a:t>
            </a:r>
            <a:endParaRPr b="1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Have someone else review your code…</a:t>
            </a:r>
            <a:endParaRPr/>
          </a:p>
        </p:txBody>
      </p:sp>
      <p:sp>
        <p:nvSpPr>
          <p:cNvPr id="326" name="Google Shape;326;g3bb90154a13_0_3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bb90154a13_0_42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Merges and PRs</a:t>
            </a:r>
            <a:endParaRPr/>
          </a:p>
        </p:txBody>
      </p:sp>
      <p:sp>
        <p:nvSpPr>
          <p:cNvPr id="333" name="Google Shape;333;g3bb90154a13_0_42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If two people have different branches, then the code they’ve written could still conflict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What to do?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Try and avoid in the first place (more on this later)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Pull Requests! (aka PRs or CLs)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Why do pull requests?</a:t>
            </a:r>
            <a:endParaRPr b="1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Have someone else review your code…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Protect the release version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Don’t want to have someone break a bunch of stuff in “prod”, then have to try and cherry-pick rollbacks…</a:t>
            </a:r>
            <a:endParaRPr/>
          </a:p>
        </p:txBody>
      </p:sp>
      <p:sp>
        <p:nvSpPr>
          <p:cNvPr id="334" name="Google Shape;334;g3bb90154a13_0_4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bb90154a13_0_386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Merges and PRs</a:t>
            </a:r>
            <a:endParaRPr/>
          </a:p>
        </p:txBody>
      </p:sp>
      <p:sp>
        <p:nvSpPr>
          <p:cNvPr id="341" name="Google Shape;341;g3bb90154a13_0_386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/>
              <a:t>PRs should be </a:t>
            </a:r>
            <a:r>
              <a:rPr b="1" i="1" lang="en-US"/>
              <a:t>atomic</a:t>
            </a:r>
            <a:endParaRPr b="1" i="1"/>
          </a:p>
        </p:txBody>
      </p:sp>
      <p:sp>
        <p:nvSpPr>
          <p:cNvPr id="342" name="Google Shape;342;g3bb90154a13_0_38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drawing of an atom with a red center (Provided by Tenor)" id="343" name="Google Shape;343;g3bb90154a13_0_3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3300" y="2647950"/>
            <a:ext cx="2057400" cy="156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bb90154a13_0_40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Merges and PRs</a:t>
            </a:r>
            <a:endParaRPr/>
          </a:p>
        </p:txBody>
      </p:sp>
      <p:sp>
        <p:nvSpPr>
          <p:cNvPr id="350" name="Google Shape;350;g3bb90154a13_0_407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PRs should be </a:t>
            </a:r>
            <a:r>
              <a:rPr i="1" lang="en-US"/>
              <a:t>atomic</a:t>
            </a:r>
            <a:r>
              <a:rPr lang="en-US"/>
              <a:t>, and cover only what’s required for the feature.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I.e., only change one module at a time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Your bug fixes to the crawler shouldn’t be include in a PR to add a new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map</a:t>
            </a:r>
            <a:r>
              <a:rPr lang="en-US"/>
              <a:t> structure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Why?</a:t>
            </a:r>
            <a:endParaRPr/>
          </a:p>
        </p:txBody>
      </p:sp>
      <p:sp>
        <p:nvSpPr>
          <p:cNvPr id="351" name="Google Shape;351;g3bb90154a13_0_40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bb90154a13_0_393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Merges and PRs</a:t>
            </a:r>
            <a:endParaRPr/>
          </a:p>
        </p:txBody>
      </p:sp>
      <p:sp>
        <p:nvSpPr>
          <p:cNvPr id="358" name="Google Shape;358;g3bb90154a13_0_393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PRs should be </a:t>
            </a:r>
            <a:r>
              <a:rPr i="1" lang="en-US"/>
              <a:t>atomic</a:t>
            </a:r>
            <a:r>
              <a:rPr lang="en-US"/>
              <a:t>, and cover only what’s required for the feature.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I.e., only change one module at a time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Your bug fixes to the crawler shouldn’t be include in a PR to add a new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map</a:t>
            </a:r>
            <a:r>
              <a:rPr lang="en-US"/>
              <a:t> structure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Why?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Easier to roll-back or cherry pick discrete, atomic changes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Smaller, discrete changes much easier to review</a:t>
            </a:r>
            <a:endParaRPr/>
          </a:p>
        </p:txBody>
      </p:sp>
      <p:sp>
        <p:nvSpPr>
          <p:cNvPr id="359" name="Google Shape;359;g3bb90154a13_0_39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bb90154a13_0_40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Merges and PRs</a:t>
            </a:r>
            <a:endParaRPr/>
          </a:p>
        </p:txBody>
      </p:sp>
      <p:sp>
        <p:nvSpPr>
          <p:cNvPr id="366" name="Google Shape;366;g3bb90154a13_0_40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PRs should be </a:t>
            </a:r>
            <a:r>
              <a:rPr i="1" lang="en-US"/>
              <a:t>atomic</a:t>
            </a:r>
            <a:r>
              <a:rPr lang="en-US"/>
              <a:t>, and cover only what’s required for the feature.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I.e., only change one module at a time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Your bug fixes to the crawler shouldn’t be include in a PR to add a new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map</a:t>
            </a:r>
            <a:r>
              <a:rPr lang="en-US"/>
              <a:t> structure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Why?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Easier to roll-back or cherry pick discrete, atomic changes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Smaller, discrete changes much easier to review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Ideally, your PRs are also working and pass testing, but with greenfield projects it’s a bit different, since there’s so much setup, as opposed to incremental features or bug fixes.</a:t>
            </a:r>
            <a:endParaRPr/>
          </a:p>
        </p:txBody>
      </p:sp>
      <p:sp>
        <p:nvSpPr>
          <p:cNvPr id="367" name="Google Shape;367;g3bb90154a13_0_40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bb90154a13_0_278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Collaboration</a:t>
            </a:r>
            <a:endParaRPr/>
          </a:p>
        </p:txBody>
      </p:sp>
      <p:sp>
        <p:nvSpPr>
          <p:cNvPr id="374" name="Google Shape;374;g3bb90154a13_0_278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Decide on a coding standard/style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Can be automated! (More on this later)</a:t>
            </a:r>
            <a:endParaRPr/>
          </a:p>
        </p:txBody>
      </p:sp>
      <p:sp>
        <p:nvSpPr>
          <p:cNvPr id="375" name="Google Shape;375;g3bb90154a13_0_27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bb90154a13_0_264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Collaboration</a:t>
            </a:r>
            <a:endParaRPr/>
          </a:p>
        </p:txBody>
      </p:sp>
      <p:sp>
        <p:nvSpPr>
          <p:cNvPr id="382" name="Google Shape;382;g3bb90154a13_0_264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Decide on a coding standard/style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Can be automated! (More on this later)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Review each others code!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Can require </a:t>
            </a:r>
            <a:r>
              <a:rPr i="1" lang="en-US"/>
              <a:t>x</a:t>
            </a:r>
            <a:r>
              <a:rPr lang="en-US"/>
              <a:t> number of reviewers to merge into main</a:t>
            </a:r>
            <a:endParaRPr/>
          </a:p>
        </p:txBody>
      </p:sp>
      <p:sp>
        <p:nvSpPr>
          <p:cNvPr id="383" name="Google Shape;383;g3bb90154a13_0_26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bb90154a13_0_271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Collaboration</a:t>
            </a:r>
            <a:endParaRPr/>
          </a:p>
        </p:txBody>
      </p:sp>
      <p:sp>
        <p:nvSpPr>
          <p:cNvPr id="390" name="Google Shape;390;g3bb90154a13_0_271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Decide on a coding standard/style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Can be automated! (More on this later)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Review each others code!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Can require </a:t>
            </a:r>
            <a:r>
              <a:rPr i="1" lang="en-US"/>
              <a:t>x</a:t>
            </a:r>
            <a:r>
              <a:rPr lang="en-US"/>
              <a:t> number of reviewers to merge into main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Most importantly…</a:t>
            </a:r>
            <a:endParaRPr/>
          </a:p>
        </p:txBody>
      </p:sp>
      <p:sp>
        <p:nvSpPr>
          <p:cNvPr id="391" name="Google Shape;391;g3bb90154a13_0_27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bb90154a13_0_285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Collaboration</a:t>
            </a:r>
            <a:endParaRPr/>
          </a:p>
        </p:txBody>
      </p:sp>
      <p:sp>
        <p:nvSpPr>
          <p:cNvPr id="398" name="Google Shape;398;g3bb90154a13_0_285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Decide on a coding standard/style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Can be automated! (More on this later)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Review each others code!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Can require </a:t>
            </a:r>
            <a:r>
              <a:rPr i="1" lang="en-US"/>
              <a:t>x</a:t>
            </a:r>
            <a:r>
              <a:rPr lang="en-US"/>
              <a:t> number of reviewers to merge into main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Most importantly…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Split work up </a:t>
            </a:r>
            <a:r>
              <a:rPr b="1" lang="en-US"/>
              <a:t>publically</a:t>
            </a:r>
            <a:r>
              <a:rPr lang="en-US"/>
              <a:t> and fairly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Sucks to do duplicate work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Track urgency and progress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Also sucks to be blocked</a:t>
            </a:r>
            <a:endParaRPr/>
          </a:p>
        </p:txBody>
      </p:sp>
      <p:sp>
        <p:nvSpPr>
          <p:cNvPr id="399" name="Google Shape;399;g3bb90154a13_0_28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bb90154a13_0_292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Collaboration</a:t>
            </a:r>
            <a:endParaRPr/>
          </a:p>
        </p:txBody>
      </p:sp>
      <p:sp>
        <p:nvSpPr>
          <p:cNvPr id="406" name="Google Shape;406;g3bb90154a13_0_292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Decide on a coding standard/style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Can be automated! (More on this later)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Review each others code!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Can require </a:t>
            </a:r>
            <a:r>
              <a:rPr i="1" lang="en-US"/>
              <a:t>x</a:t>
            </a:r>
            <a:r>
              <a:rPr lang="en-US"/>
              <a:t> number of reviewers to merge into main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Most importantly…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Split work up </a:t>
            </a:r>
            <a:r>
              <a:rPr b="1" lang="en-US"/>
              <a:t>publically</a:t>
            </a:r>
            <a:r>
              <a:rPr lang="en-US"/>
              <a:t> and fairly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Sucks to do duplicate work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Track urgency and progress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Also sucks to be blocked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Many different “ticket” systems to do this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I’ll share one of my favorites</a:t>
            </a:r>
            <a:endParaRPr/>
          </a:p>
        </p:txBody>
      </p:sp>
      <p:sp>
        <p:nvSpPr>
          <p:cNvPr id="407" name="Google Shape;407;g3bb90154a13_0_29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bb90154a13_0_299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Collaboration (Github)</a:t>
            </a:r>
            <a:endParaRPr/>
          </a:p>
        </p:txBody>
      </p:sp>
      <p:sp>
        <p:nvSpPr>
          <p:cNvPr id="414" name="Google Shape;414;g3bb90154a13_0_299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Need to host code somewhere everyone can access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Many options: Github, Gitlab, etc.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Github has a LOT of other QOL dev features…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Actions, Github Desktop, Issues, Projects, Orgs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So, I </a:t>
            </a:r>
            <a:r>
              <a:rPr lang="en-US"/>
              <a:t>recommend Github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I’ll talk through some of these features as we get to the relevant section</a:t>
            </a:r>
            <a:endParaRPr/>
          </a:p>
        </p:txBody>
      </p:sp>
      <p:sp>
        <p:nvSpPr>
          <p:cNvPr id="415" name="Google Shape;415;g3bb90154a13_0_29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bb90154a13_0_306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Collaboration (Github)</a:t>
            </a:r>
            <a:endParaRPr/>
          </a:p>
        </p:txBody>
      </p:sp>
      <p:sp>
        <p:nvSpPr>
          <p:cNvPr id="422" name="Google Shape;422;g3bb90154a13_0_306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Need to host code somewhere everyone can access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Many options: Github, Gitlab, etc.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Github has a LOT of other QOL dev features…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Actions, Github Desktop, Issues, Projects, Orgs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So, I recommend Github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I’ll talk through some of these features as we get to the relevant section</a:t>
            </a:r>
            <a:endParaRPr/>
          </a:p>
          <a:p>
            <a:pPr indent="-381000" lvl="3" marL="18288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First, </a:t>
            </a:r>
            <a:r>
              <a:rPr b="1" lang="en-US"/>
              <a:t>Github Issues and Organizations</a:t>
            </a:r>
            <a:endParaRPr b="1"/>
          </a:p>
        </p:txBody>
      </p:sp>
      <p:sp>
        <p:nvSpPr>
          <p:cNvPr id="423" name="Google Shape;423;g3bb90154a13_0_30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bb90154a13_0_313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Github</a:t>
            </a:r>
            <a:endParaRPr/>
          </a:p>
        </p:txBody>
      </p:sp>
      <p:sp>
        <p:nvSpPr>
          <p:cNvPr id="430" name="Google Shape;430;g3bb90154a13_0_313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Create an </a:t>
            </a:r>
            <a:r>
              <a:rPr b="1" lang="en-US"/>
              <a:t>organization</a:t>
            </a:r>
            <a:r>
              <a:rPr lang="en-US"/>
              <a:t> for your team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Allows you to group multiple repos together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Can also make </a:t>
            </a:r>
            <a:r>
              <a:rPr b="1" lang="en-US"/>
              <a:t>projects</a:t>
            </a:r>
            <a:r>
              <a:rPr lang="en-US"/>
              <a:t>, which allow you to track and assign </a:t>
            </a:r>
            <a:r>
              <a:rPr b="1" lang="en-US"/>
              <a:t>issues</a:t>
            </a:r>
            <a:r>
              <a:rPr lang="en-US"/>
              <a:t> for repos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Github issues / projects are very feature rich, can do quite a lot with them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Make your issues detailed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Are they a bug? Feature request?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How urgent is it? How large is it?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Who is assigned to it?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What do we need to deliver?</a:t>
            </a:r>
            <a:endParaRPr/>
          </a:p>
        </p:txBody>
      </p:sp>
      <p:sp>
        <p:nvSpPr>
          <p:cNvPr id="431" name="Google Shape;431;g3bb90154a13_0_31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bb90154a13_0_32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Github</a:t>
            </a:r>
            <a:endParaRPr/>
          </a:p>
        </p:txBody>
      </p:sp>
      <p:sp>
        <p:nvSpPr>
          <p:cNvPr id="438" name="Google Shape;438;g3bb90154a13_0_32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5720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DEMO</a:t>
            </a:r>
            <a:endParaRPr/>
          </a:p>
        </p:txBody>
      </p:sp>
      <p:sp>
        <p:nvSpPr>
          <p:cNvPr id="439" name="Google Shape;439;g3bb90154a13_0_32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bb90154a13_0_49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Repository Patterns</a:t>
            </a:r>
            <a:endParaRPr/>
          </a:p>
        </p:txBody>
      </p:sp>
      <p:sp>
        <p:nvSpPr>
          <p:cNvPr id="446" name="Google Shape;446;g3bb90154a13_0_49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How should we organize our codebases?</a:t>
            </a:r>
            <a:endParaRPr/>
          </a:p>
        </p:txBody>
      </p:sp>
      <p:sp>
        <p:nvSpPr>
          <p:cNvPr id="447" name="Google Shape;447;g3bb90154a13_0_4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bb90154a13_0_56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Repository Patterns</a:t>
            </a:r>
            <a:endParaRPr/>
          </a:p>
        </p:txBody>
      </p:sp>
      <p:sp>
        <p:nvSpPr>
          <p:cNvPr id="454" name="Google Shape;454;g3bb90154a13_0_56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How should we organize our codebases?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Monorepo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Everything all in one repo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Why?</a:t>
            </a:r>
            <a:endParaRPr/>
          </a:p>
        </p:txBody>
      </p:sp>
      <p:sp>
        <p:nvSpPr>
          <p:cNvPr id="455" name="Google Shape;455;g3bb90154a13_0_5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bb90154a13_0_63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Repository Patterns</a:t>
            </a:r>
            <a:endParaRPr/>
          </a:p>
        </p:txBody>
      </p:sp>
      <p:sp>
        <p:nvSpPr>
          <p:cNvPr id="462" name="Google Shape;462;g3bb90154a13_0_63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How should we organize our codebases?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Monorepo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Everything all in one repo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Why?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Makes dependency management easier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But can have more merge conflicts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This is what Google does</a:t>
            </a:r>
            <a:endParaRPr/>
          </a:p>
        </p:txBody>
      </p:sp>
      <p:sp>
        <p:nvSpPr>
          <p:cNvPr id="463" name="Google Shape;463;g3bb90154a13_0_6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bb90154a13_0_7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Repository Patterns</a:t>
            </a:r>
            <a:endParaRPr/>
          </a:p>
        </p:txBody>
      </p:sp>
      <p:sp>
        <p:nvSpPr>
          <p:cNvPr id="470" name="Google Shape;470;g3bb90154a13_0_7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How should we organize our codebases?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Monorepo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Everything all in one repo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Why?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Makes dependency management easier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But can have more merge conflicts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This is what Google does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Git submodules / “microservices”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Different repo for different components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Why?</a:t>
            </a:r>
            <a:endParaRPr/>
          </a:p>
        </p:txBody>
      </p:sp>
      <p:sp>
        <p:nvSpPr>
          <p:cNvPr id="471" name="Google Shape;471;g3bb90154a13_0_7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bb90154a13_0_84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Repository Patterns</a:t>
            </a:r>
            <a:endParaRPr/>
          </a:p>
        </p:txBody>
      </p:sp>
      <p:sp>
        <p:nvSpPr>
          <p:cNvPr id="478" name="Google Shape;478;g3bb90154a13_0_84"/>
          <p:cNvSpPr txBox="1"/>
          <p:nvPr>
            <p:ph idx="1" type="body"/>
          </p:nvPr>
        </p:nvSpPr>
        <p:spPr>
          <a:xfrm>
            <a:off x="457200" y="1346200"/>
            <a:ext cx="8229600" cy="512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How should we organize our codebases?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Monorepo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Everything all in one repo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Why?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Makes dependency management easier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But can have more merge conflicts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This is what Google does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Git submodules / “microservices”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Different repo for different components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Why?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Less merge conflicts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But, submodule updates are trickier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This is what Amazon / AWS does</a:t>
            </a:r>
            <a:endParaRPr/>
          </a:p>
        </p:txBody>
      </p:sp>
      <p:sp>
        <p:nvSpPr>
          <p:cNvPr id="479" name="Google Shape;479;g3bb90154a13_0_8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bb90154a13_0_91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Build Systems</a:t>
            </a:r>
            <a:endParaRPr/>
          </a:p>
        </p:txBody>
      </p:sp>
      <p:sp>
        <p:nvSpPr>
          <p:cNvPr id="486" name="Google Shape;486;g3bb90154a13_0_91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I’m sure many of you had just been hand-compiling with gcc/clang in the terminal. Or maybe you even had a Makefile.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But now…</a:t>
            </a:r>
            <a:endParaRPr/>
          </a:p>
        </p:txBody>
      </p:sp>
      <p:sp>
        <p:nvSpPr>
          <p:cNvPr id="487" name="Google Shape;487;g3bb90154a13_0_9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bb90154a13_0_98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Build Systems</a:t>
            </a:r>
            <a:endParaRPr/>
          </a:p>
        </p:txBody>
      </p:sp>
      <p:sp>
        <p:nvSpPr>
          <p:cNvPr id="494" name="Google Shape;494;g3bb90154a13_0_98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I’m sure many of you had just been hand-compiling with gcc/clang in the terminal. Or maybe you even had a Makefile.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But now…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Lots of different people on your team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Different OS, </a:t>
            </a:r>
            <a:r>
              <a:rPr lang="en-US"/>
              <a:t>different</a:t>
            </a:r>
            <a:r>
              <a:rPr lang="en-US"/>
              <a:t> hardware, (maybe) different compilers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Meeting all of these targets with scripts or Makefiles is tricky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Also doesn’t have a nice way of dealing with huge nested projects and repos</a:t>
            </a:r>
            <a:endParaRPr/>
          </a:p>
        </p:txBody>
      </p:sp>
      <p:sp>
        <p:nvSpPr>
          <p:cNvPr id="495" name="Google Shape;495;g3bb90154a13_0_9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bb90154a13_0_105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Build Systems</a:t>
            </a:r>
            <a:endParaRPr/>
          </a:p>
        </p:txBody>
      </p:sp>
      <p:sp>
        <p:nvSpPr>
          <p:cNvPr id="502" name="Google Shape;502;g3bb90154a13_0_105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I’m sure many of you had just been hand-compiling with gcc/clang in the terminal. Or maybe you even had a Makefile.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But now…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Lots of different people on your team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Different OS, different hardware, (maybe) different compilers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Meeting all of these targets with scripts or Makefiles is tricky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Also doesn’t have a nice way of dealing with huge nested projects and repos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Build systems can help this</a:t>
            </a:r>
            <a:endParaRPr b="1"/>
          </a:p>
        </p:txBody>
      </p:sp>
      <p:sp>
        <p:nvSpPr>
          <p:cNvPr id="503" name="Google Shape;503;g3bb90154a13_0_10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bb90154a13_0_112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Build Systems</a:t>
            </a:r>
            <a:endParaRPr/>
          </a:p>
        </p:txBody>
      </p:sp>
      <p:sp>
        <p:nvSpPr>
          <p:cNvPr id="510" name="Google Shape;510;g3bb90154a13_0_112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Think of them as an abstraction above Makefiles.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They transparently support multiple OSes and compilers.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They also intuitively support projects with large directory structures.</a:t>
            </a:r>
            <a:endParaRPr/>
          </a:p>
        </p:txBody>
      </p:sp>
      <p:sp>
        <p:nvSpPr>
          <p:cNvPr id="511" name="Google Shape;511;g3bb90154a13_0_11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bb90154a13_0_126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Build Systems</a:t>
            </a:r>
            <a:endParaRPr/>
          </a:p>
        </p:txBody>
      </p:sp>
      <p:sp>
        <p:nvSpPr>
          <p:cNvPr id="518" name="Google Shape;518;g3bb90154a13_0_126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Think of them as an abstraction above Makefiles.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They transparently support multiple OSes and compilers.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They also intuitively support projects with large directory structures.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Unfortunately, C++ does not have a canonical build system, unlike, e.g., Cargo for Rust</a:t>
            </a:r>
            <a:endParaRPr/>
          </a:p>
        </p:txBody>
      </p:sp>
      <p:sp>
        <p:nvSpPr>
          <p:cNvPr id="519" name="Google Shape;519;g3bb90154a13_0_12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bb90154a13_0_133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Build Systems</a:t>
            </a:r>
            <a:endParaRPr/>
          </a:p>
        </p:txBody>
      </p:sp>
      <p:sp>
        <p:nvSpPr>
          <p:cNvPr id="526" name="Google Shape;526;g3bb90154a13_0_133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Think of them as an abstraction above Makefiles.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They transparently support multiple OSes and compilers.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They also intuitively support projects with large directory structures.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Unfortunately, C++ does not have a canonical build system, unlike, e.g., Cargo for Rust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Many different options.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Bazel (Google’s)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CMake (industry standard)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Meson, Premake, VS, etc.</a:t>
            </a:r>
            <a:endParaRPr/>
          </a:p>
        </p:txBody>
      </p:sp>
      <p:sp>
        <p:nvSpPr>
          <p:cNvPr id="527" name="Google Shape;527;g3bb90154a13_0_13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bb90154a13_0_14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Build Systems</a:t>
            </a:r>
            <a:endParaRPr/>
          </a:p>
        </p:txBody>
      </p:sp>
      <p:sp>
        <p:nvSpPr>
          <p:cNvPr id="534" name="Google Shape;534;g3bb90154a13_0_14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Many different options.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Bazel (Google’s)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CMake (industry standard)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Meson, Premake, VS, etc.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 recommend CMake or Bazel, as they will have the most documentation, and I can help. Also, good VSCode support.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Unfortunately</a:t>
            </a:r>
            <a:r>
              <a:rPr lang="en-US"/>
              <a:t> (especially for CMake), they can be pretty old, esoteric, and uncomfortable. But, with some practice (and references), make </a:t>
            </a:r>
            <a:r>
              <a:rPr lang="en-US"/>
              <a:t>development</a:t>
            </a:r>
            <a:r>
              <a:rPr lang="en-US"/>
              <a:t> A LOT easier.</a:t>
            </a:r>
            <a:endParaRPr/>
          </a:p>
        </p:txBody>
      </p:sp>
      <p:sp>
        <p:nvSpPr>
          <p:cNvPr id="535" name="Google Shape;535;g3bb90154a13_0_14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bb90154a13_0_14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Build Systems (Example)</a:t>
            </a:r>
            <a:endParaRPr/>
          </a:p>
        </p:txBody>
      </p:sp>
      <p:sp>
        <p:nvSpPr>
          <p:cNvPr id="542" name="Google Shape;542;g3bb90154a13_0_147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 will release a build system lab assignment on Canvas next week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Can do in either Bazel or CMake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Make a toy repo build</a:t>
            </a:r>
            <a:endParaRPr/>
          </a:p>
        </p:txBody>
      </p:sp>
      <p:sp>
        <p:nvSpPr>
          <p:cNvPr id="543" name="Google Shape;543;g3bb90154a13_0_14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bb90154a13_0_154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Build Systems (Example)</a:t>
            </a:r>
            <a:endParaRPr/>
          </a:p>
        </p:txBody>
      </p:sp>
      <p:sp>
        <p:nvSpPr>
          <p:cNvPr id="550" name="Google Shape;550;g3bb90154a13_0_154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 will release a build system lab assignment on Canvas next week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Can do in either Bazel or CMake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Make a toy repo build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But let’s give a quick example so you can see the benefits.</a:t>
            </a:r>
            <a:endParaRPr/>
          </a:p>
        </p:txBody>
      </p:sp>
      <p:sp>
        <p:nvSpPr>
          <p:cNvPr id="551" name="Google Shape;551;g3bb90154a13_0_15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bb90154a13_0_168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Build Systems (Example: Library)</a:t>
            </a:r>
            <a:endParaRPr/>
          </a:p>
        </p:txBody>
      </p:sp>
      <p:sp>
        <p:nvSpPr>
          <p:cNvPr id="558" name="Google Shape;558;g3bb90154a13_0_168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 will give an example Library project structure</a:t>
            </a:r>
            <a:endParaRPr/>
          </a:p>
        </p:txBody>
      </p:sp>
      <p:sp>
        <p:nvSpPr>
          <p:cNvPr id="559" name="Google Shape;559;g3bb90154a13_0_16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bb90154a13_0_161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Unit Testing</a:t>
            </a:r>
            <a:endParaRPr/>
          </a:p>
        </p:txBody>
      </p:sp>
      <p:sp>
        <p:nvSpPr>
          <p:cNvPr id="566" name="Google Shape;566;g3bb90154a13_0_161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1000"/>
              </a:spcAft>
              <a:buSzPts val="2400"/>
              <a:buChar char="-"/>
            </a:pPr>
            <a:r>
              <a:rPr lang="en-US"/>
              <a:t>Very important (at least for your library methods)</a:t>
            </a:r>
            <a:endParaRPr/>
          </a:p>
        </p:txBody>
      </p:sp>
      <p:sp>
        <p:nvSpPr>
          <p:cNvPr id="567" name="Google Shape;567;g3bb90154a13_0_16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bb90154a13_0_175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Unit Testing</a:t>
            </a:r>
            <a:endParaRPr/>
          </a:p>
        </p:txBody>
      </p:sp>
      <p:sp>
        <p:nvSpPr>
          <p:cNvPr id="574" name="Google Shape;574;g3bb90154a13_0_175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Very important (at least for your library methods)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Unfortunately, EECS does not prepare you much for the real world…</a:t>
            </a:r>
            <a:endParaRPr/>
          </a:p>
        </p:txBody>
      </p:sp>
      <p:sp>
        <p:nvSpPr>
          <p:cNvPr id="575" name="Google Shape;575;g3bb90154a13_0_17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bb90154a13_0_182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Unit Testing</a:t>
            </a:r>
            <a:endParaRPr/>
          </a:p>
        </p:txBody>
      </p:sp>
      <p:sp>
        <p:nvSpPr>
          <p:cNvPr id="582" name="Google Shape;582;g3bb90154a13_0_182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Very important (at least for your library methods)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Unfortunately, EECS does not prepare you much for the real world…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280/281/etc. use custom scripts or raw CTest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In industry, almost everyone uses </a:t>
            </a:r>
            <a:r>
              <a:rPr b="1" lang="en-US"/>
              <a:t>Google Test</a:t>
            </a:r>
            <a:endParaRPr/>
          </a:p>
        </p:txBody>
      </p:sp>
      <p:sp>
        <p:nvSpPr>
          <p:cNvPr id="583" name="Google Shape;583;g3bb90154a13_0_18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3bb90154a13_0_189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Unit Testing (Google Test)</a:t>
            </a:r>
            <a:endParaRPr/>
          </a:p>
        </p:txBody>
      </p:sp>
      <p:sp>
        <p:nvSpPr>
          <p:cNvPr id="590" name="Google Shape;590;g3bb90154a13_0_189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Open source unit testing framework from Google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g3bb90154a13_0_18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2" name="Google Shape;592;g3bb90154a13_0_189"/>
          <p:cNvSpPr txBox="1"/>
          <p:nvPr/>
        </p:nvSpPr>
        <p:spPr>
          <a:xfrm>
            <a:off x="880725" y="2119150"/>
            <a:ext cx="6886800" cy="1369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TEST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TestSuiteName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TestName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 {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EXPECT_EQ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foo()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EXPECT_GE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bb90154a13_0_206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Unit Testing (Google Test)</a:t>
            </a:r>
            <a:endParaRPr/>
          </a:p>
        </p:txBody>
      </p:sp>
      <p:sp>
        <p:nvSpPr>
          <p:cNvPr id="599" name="Google Shape;599;g3bb90154a13_0_206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Open source unit testing framework from Google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g3bb90154a13_0_20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01" name="Google Shape;601;g3bb90154a13_0_206"/>
          <p:cNvSpPr txBox="1"/>
          <p:nvPr/>
        </p:nvSpPr>
        <p:spPr>
          <a:xfrm>
            <a:off x="880725" y="2119150"/>
            <a:ext cx="6886800" cy="3632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TEST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AlgorithmTests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Max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 {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i1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D4D4D4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i2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D4D4D4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=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EXPECT_EQ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core</a:t>
            </a:r>
            <a:r>
              <a:rPr lang="en-US">
                <a:solidFill>
                  <a:srgbClr val="D4D4D4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::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max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i1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i2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),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i2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EXPECT_EQ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core</a:t>
            </a:r>
            <a:r>
              <a:rPr lang="en-US">
                <a:solidFill>
                  <a:srgbClr val="D4D4D4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::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max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-1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-2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),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-1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EXPECT_EQ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core</a:t>
            </a:r>
            <a:r>
              <a:rPr lang="en-US">
                <a:solidFill>
                  <a:srgbClr val="D4D4D4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::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max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i1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i2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std</a:t>
            </a:r>
            <a:r>
              <a:rPr lang="en-US">
                <a:solidFill>
                  <a:srgbClr val="D4D4D4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::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greater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{}),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i1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EXPECT_EQ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core</a:t>
            </a:r>
            <a:r>
              <a:rPr lang="en-US">
                <a:solidFill>
                  <a:srgbClr val="D4D4D4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::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max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std</a:t>
            </a:r>
            <a:r>
              <a:rPr lang="en-US">
                <a:solidFill>
                  <a:srgbClr val="D4D4D4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::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greater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{}), 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EXPECT_EQ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core</a:t>
            </a:r>
            <a:r>
              <a:rPr lang="en-US">
                <a:solidFill>
                  <a:srgbClr val="D4D4D4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::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max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({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}), 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EXPECT_EQ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core</a:t>
            </a:r>
            <a:r>
              <a:rPr lang="en-US">
                <a:solidFill>
                  <a:srgbClr val="D4D4D4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::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max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({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}, 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std</a:t>
            </a:r>
            <a:r>
              <a:rPr lang="en-US">
                <a:solidFill>
                  <a:srgbClr val="D4D4D4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::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greater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{}), 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bb90154a13_0_32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Unit Testing (Google Test)</a:t>
            </a:r>
            <a:endParaRPr/>
          </a:p>
        </p:txBody>
      </p:sp>
      <p:sp>
        <p:nvSpPr>
          <p:cNvPr id="608" name="Google Shape;608;g3bb90154a13_0_327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It’s also natively supported by CMake (and CTest)!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Can make the dev workflow pretty nice. Personally, I like GUIs. I’ll show you what my setup is.</a:t>
            </a:r>
            <a:endParaRPr/>
          </a:p>
        </p:txBody>
      </p:sp>
      <p:sp>
        <p:nvSpPr>
          <p:cNvPr id="609" name="Google Shape;609;g3bb90154a13_0_32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bb90154a13_0_214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Unit Testing (Google Test)</a:t>
            </a:r>
            <a:endParaRPr/>
          </a:p>
        </p:txBody>
      </p:sp>
      <p:sp>
        <p:nvSpPr>
          <p:cNvPr id="616" name="Google Shape;616;g3bb90154a13_0_214"/>
          <p:cNvSpPr txBox="1"/>
          <p:nvPr>
            <p:ph idx="1" type="body"/>
          </p:nvPr>
        </p:nvSpPr>
        <p:spPr>
          <a:xfrm>
            <a:off x="283950" y="1376600"/>
            <a:ext cx="8229600" cy="4779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45720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DEMO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g3bb90154a13_0_21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3bb90154a13_0_199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Microbenchmarks</a:t>
            </a:r>
            <a:endParaRPr/>
          </a:p>
        </p:txBody>
      </p:sp>
      <p:sp>
        <p:nvSpPr>
          <p:cNvPr id="624" name="Google Shape;624;g3bb90154a13_0_199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What is a microbenchmark? Why do it?</a:t>
            </a:r>
            <a:endParaRPr/>
          </a:p>
        </p:txBody>
      </p:sp>
      <p:sp>
        <p:nvSpPr>
          <p:cNvPr id="625" name="Google Shape;625;g3bb90154a13_0_19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bb90154a13_0_222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Microbenchmarks</a:t>
            </a:r>
            <a:endParaRPr/>
          </a:p>
        </p:txBody>
      </p:sp>
      <p:sp>
        <p:nvSpPr>
          <p:cNvPr id="632" name="Google Shape;632;g3bb90154a13_0_222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What is a microbenchmark? Why do it?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Benchmark performance of small sample of code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Like Unit Tests, but for performance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Performance is unintuitive – why?</a:t>
            </a:r>
            <a:endParaRPr/>
          </a:p>
        </p:txBody>
      </p:sp>
      <p:sp>
        <p:nvSpPr>
          <p:cNvPr id="633" name="Google Shape;633;g3bb90154a13_0_22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3bb90154a13_0_229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Microbenchmarks</a:t>
            </a:r>
            <a:endParaRPr/>
          </a:p>
        </p:txBody>
      </p:sp>
      <p:sp>
        <p:nvSpPr>
          <p:cNvPr id="640" name="Google Shape;640;g3bb90154a13_0_229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What is a microbenchmark? Why do it?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Benchmark performance of small sample of code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Like Unit Tests, but for performance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Performance is unintuitive – why?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For our search engines, what might we want to test?</a:t>
            </a:r>
            <a:endParaRPr/>
          </a:p>
        </p:txBody>
      </p:sp>
      <p:sp>
        <p:nvSpPr>
          <p:cNvPr id="641" name="Google Shape;641;g3bb90154a13_0_22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3bb90154a13_0_236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Microbenchmarks</a:t>
            </a:r>
            <a:endParaRPr/>
          </a:p>
        </p:txBody>
      </p:sp>
      <p:sp>
        <p:nvSpPr>
          <p:cNvPr id="648" name="Google Shape;648;g3bb90154a13_0_236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What is a microbenchmark? Why do it?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Benchmark performance of small sample of code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Like Unit Tests, but for performance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Performance is unintuitive – why?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For our search engines, what might we want to test?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Posting list decompression, HTML parsing, etc.</a:t>
            </a:r>
            <a:endParaRPr/>
          </a:p>
        </p:txBody>
      </p:sp>
      <p:sp>
        <p:nvSpPr>
          <p:cNvPr id="649" name="Google Shape;649;g3bb90154a13_0_23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3bb90154a13_0_243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Microbenchmarks</a:t>
            </a:r>
            <a:endParaRPr/>
          </a:p>
        </p:txBody>
      </p:sp>
      <p:sp>
        <p:nvSpPr>
          <p:cNvPr id="656" name="Google Shape;656;g3bb90154a13_0_243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What is a microbenchmark? Why do it?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Benchmark performance of small sample of code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Like Unit Tests, but for performance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Performance is unintuitive – why?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For our search engines, what might we want to test?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Posting list decompression, HTML parsing, etc.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Industry standard framework is </a:t>
            </a:r>
            <a:r>
              <a:rPr b="1" lang="en-US"/>
              <a:t>Google Benchmark</a:t>
            </a:r>
            <a:endParaRPr/>
          </a:p>
        </p:txBody>
      </p:sp>
      <p:sp>
        <p:nvSpPr>
          <p:cNvPr id="657" name="Google Shape;657;g3bb90154a13_0_24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bb90154a13_0_25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Microbenchmarks</a:t>
            </a:r>
            <a:endParaRPr/>
          </a:p>
        </p:txBody>
      </p:sp>
      <p:sp>
        <p:nvSpPr>
          <p:cNvPr id="664" name="Google Shape;664;g3bb90154a13_0_25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What is a microbenchmark? Why do it?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Benchmark performance of small sample of code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Like Unit Tests, but for performance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Performance is unintuitive – why?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For our search engines, what might we want to test?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Posting list decompression, HTML parsing, etc.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Industry standard framework is </a:t>
            </a:r>
            <a:r>
              <a:rPr b="1" lang="en-US"/>
              <a:t>Google Benchmark</a:t>
            </a:r>
            <a:endParaRPr b="1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More on this in later labs (when we get lower level)…</a:t>
            </a:r>
            <a:endParaRPr/>
          </a:p>
        </p:txBody>
      </p:sp>
      <p:sp>
        <p:nvSpPr>
          <p:cNvPr id="665" name="Google Shape;665;g3bb90154a13_0_25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bb90154a13_0_334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Miscellaneous</a:t>
            </a:r>
            <a:endParaRPr/>
          </a:p>
        </p:txBody>
      </p:sp>
      <p:sp>
        <p:nvSpPr>
          <p:cNvPr id="672" name="Google Shape;672;g3bb90154a13_0_334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Will have lots of dev artifacts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Builds,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.DS_Store</a:t>
            </a:r>
            <a:r>
              <a:rPr lang="en-US"/>
              <a:t>,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.vscode/</a:t>
            </a:r>
            <a:r>
              <a:rPr lang="en-US"/>
              <a:t>, etc.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You probably don’t want this in your VCS!!!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Luckily, can ignore it with a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.gitignore</a:t>
            </a:r>
            <a:r>
              <a:rPr lang="en-US"/>
              <a:t> file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Just put in regex for files you want to ignore, and they won’t get tracked by git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They work recursively, so you can have one in each component of your project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E.g.,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foo/.gitignore</a:t>
            </a:r>
            <a:r>
              <a:rPr lang="en-US"/>
              <a:t>,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foo/bar/.gitignore</a:t>
            </a:r>
            <a:endParaRPr/>
          </a:p>
        </p:txBody>
      </p:sp>
      <p:sp>
        <p:nvSpPr>
          <p:cNvPr id="673" name="Google Shape;673;g3bb90154a13_0_33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3bb90154a13_0_341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Miscellaneous (.gitignore)</a:t>
            </a:r>
            <a:endParaRPr/>
          </a:p>
        </p:txBody>
      </p:sp>
      <p:sp>
        <p:nvSpPr>
          <p:cNvPr id="680" name="Google Shape;680;g3bb90154a13_0_34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81" name="Google Shape;681;g3bb90154a13_0_341"/>
          <p:cNvSpPr txBox="1"/>
          <p:nvPr/>
        </p:nvSpPr>
        <p:spPr>
          <a:xfrm>
            <a:off x="3505200" y="2122375"/>
            <a:ext cx="2133600" cy="212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build/*</a:t>
            </a:r>
            <a:endParaRPr sz="18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.vscode/*</a:t>
            </a:r>
            <a:endParaRPr sz="18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.DS_Store</a:t>
            </a:r>
            <a:endParaRPr sz="18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*.dat</a:t>
            </a:r>
            <a:endParaRPr sz="18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*.idx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g3bb90154a13_0_341"/>
          <p:cNvSpPr txBox="1"/>
          <p:nvPr/>
        </p:nvSpPr>
        <p:spPr>
          <a:xfrm>
            <a:off x="2512200" y="4735625"/>
            <a:ext cx="5760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.gitignore file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3bb90154a13_0_351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Miscellaneous (Formatting)</a:t>
            </a:r>
            <a:endParaRPr/>
          </a:p>
        </p:txBody>
      </p:sp>
      <p:sp>
        <p:nvSpPr>
          <p:cNvPr id="689" name="Google Shape;689;g3bb90154a13_0_351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You can also automate formatting with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.clang-format</a:t>
            </a:r>
            <a:r>
              <a:rPr lang="en-US"/>
              <a:t> and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.clang-tidy</a:t>
            </a:r>
            <a:r>
              <a:rPr lang="en-US"/>
              <a:t> files!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You can even require that someone passes them before merging…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This way, you don’t need to worry about hand-perfecting all your tabs and whitespace – the script does it for you!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For example…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Can set indent and column width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Type name cases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E.g., pascal case for enums, lower case for local variables</a:t>
            </a:r>
            <a:endParaRPr/>
          </a:p>
        </p:txBody>
      </p:sp>
      <p:sp>
        <p:nvSpPr>
          <p:cNvPr id="690" name="Google Shape;690;g3bb90154a13_0_35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bb90154a13_0_358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Miscellaneous (Analysis)</a:t>
            </a:r>
            <a:endParaRPr/>
          </a:p>
        </p:txBody>
      </p:sp>
      <p:sp>
        <p:nvSpPr>
          <p:cNvPr id="697" name="Google Shape;697;g3bb90154a13_0_358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It also does some static analysis!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What is static analysis?</a:t>
            </a:r>
            <a:endParaRPr/>
          </a:p>
        </p:txBody>
      </p:sp>
      <p:sp>
        <p:nvSpPr>
          <p:cNvPr id="698" name="Google Shape;698;g3bb90154a13_0_35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3bb90154a13_0_365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Miscellaneous (Analysis)</a:t>
            </a:r>
            <a:endParaRPr/>
          </a:p>
        </p:txBody>
      </p:sp>
      <p:sp>
        <p:nvSpPr>
          <p:cNvPr id="705" name="Google Shape;705;g3bb90154a13_0_365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It also does some static analysis!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What is static analysis?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Analyzes source code for bugs </a:t>
            </a:r>
            <a:r>
              <a:rPr lang="en-US"/>
              <a:t>without</a:t>
            </a:r>
            <a:r>
              <a:rPr lang="en-US"/>
              <a:t> running it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Speaking of analysis…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Address sanitizers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-fsanitize=address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Memory analyzers (valgrind, etc.)</a:t>
            </a:r>
            <a:endParaRPr/>
          </a:p>
        </p:txBody>
      </p:sp>
      <p:sp>
        <p:nvSpPr>
          <p:cNvPr id="706" name="Google Shape;706;g3bb90154a13_0_36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3bb90154a13_0_372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CI/CD (Github)</a:t>
            </a:r>
            <a:endParaRPr/>
          </a:p>
        </p:txBody>
      </p:sp>
      <p:sp>
        <p:nvSpPr>
          <p:cNvPr id="713" name="Google Shape;713;g3bb90154a13_0_372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Github Actions:</a:t>
            </a:r>
            <a:r>
              <a:rPr lang="en-US"/>
              <a:t> Github’s native CI/CD platform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Basically, allows scripts to run whenever you update main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Can run unit tests, integration tests, static analyzers, linters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Can rollback on failure, send alerts, etc.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“But it builds on my machine!”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Nice way of verifying cross-platform</a:t>
            </a:r>
            <a:endParaRPr/>
          </a:p>
        </p:txBody>
      </p:sp>
      <p:sp>
        <p:nvSpPr>
          <p:cNvPr id="714" name="Google Shape;714;g3bb90154a13_0_37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3bb90154a13_0_379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Conclusion</a:t>
            </a:r>
            <a:endParaRPr/>
          </a:p>
        </p:txBody>
      </p:sp>
      <p:sp>
        <p:nvSpPr>
          <p:cNvPr id="721" name="Google Shape;721;g3bb90154a13_0_379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Lots of information…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Don’t worry if this is overwhelming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Just a broad overview to expose you to some of these ideas / terms early</a:t>
            </a:r>
            <a:endParaRPr/>
          </a:p>
          <a:p>
            <a:pPr indent="-381000" lvl="1" marL="9144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Can’t really look up something you’ve never heard of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Will follow up in more detail in </a:t>
            </a:r>
            <a:r>
              <a:rPr lang="en-US"/>
              <a:t>future</a:t>
            </a:r>
            <a:r>
              <a:rPr lang="en-US"/>
              <a:t> labs / lab assignments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1000"/>
              </a:spcAft>
              <a:buSzPts val="2400"/>
              <a:buChar char="-"/>
            </a:pPr>
            <a:r>
              <a:rPr lang="en-US"/>
              <a:t>Again, feel free to come to OH, </a:t>
            </a:r>
            <a:r>
              <a:rPr lang="en-US"/>
              <a:t>email</a:t>
            </a:r>
            <a:r>
              <a:rPr lang="en-US"/>
              <a:t> me, or ask on EdStem with any questions</a:t>
            </a:r>
            <a:endParaRPr/>
          </a:p>
        </p:txBody>
      </p:sp>
      <p:sp>
        <p:nvSpPr>
          <p:cNvPr id="722" name="Google Shape;722;g3bb90154a13_0_37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3bc2ada71c0_0_0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Addendum</a:t>
            </a:r>
            <a:endParaRPr/>
          </a:p>
        </p:txBody>
      </p:sp>
      <p:sp>
        <p:nvSpPr>
          <p:cNvPr id="729" name="Google Shape;729;g3bc2ada71c0_0_0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g3bc2ada71c0_0_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3bc2ada71c0_0_14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737" name="Google Shape;737;g3bc2ada71c0_0_14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Google Test: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https://google.github.io/googletest/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The testing VSCode extension I use is </a:t>
            </a:r>
            <a:r>
              <a:rPr i="1" lang="en-US"/>
              <a:t>C++ TestMate</a:t>
            </a:r>
            <a:r>
              <a:rPr lang="en-US"/>
              <a:t> (matepek.vscode-catch2-test-adapter)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Very nice testing GUI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CMake (next lab will cover it more)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 use Microsoft’s </a:t>
            </a:r>
            <a:r>
              <a:rPr i="1" lang="en-US"/>
              <a:t>CMake Tools</a:t>
            </a:r>
            <a:r>
              <a:rPr b="1" i="1" lang="en-US"/>
              <a:t> </a:t>
            </a:r>
            <a:r>
              <a:rPr lang="en-US"/>
              <a:t>VSCode extension.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Google Benchmark: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https://github.com/google/benchmark</a:t>
            </a:r>
            <a:endParaRPr/>
          </a:p>
        </p:txBody>
      </p:sp>
      <p:sp>
        <p:nvSpPr>
          <p:cNvPr id="738" name="Google Shape;738;g3bc2ada71c0_0_1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3bc2ada71c0_0_2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45" name="Google Shape;745;g3bc2ada71c0_0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50120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46" name="Google Shape;746;g3bc2ada71c0_0_24"/>
          <p:cNvSpPr txBox="1"/>
          <p:nvPr/>
        </p:nvSpPr>
        <p:spPr>
          <a:xfrm>
            <a:off x="885750" y="5486400"/>
            <a:ext cx="7372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TestMate UI &amp; Google Test Example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2014-10-28T21:56:04Z</dcterms:created>
  <dc:creator>Nicole Hamilton</dc:creator>
</cp:coreProperties>
</file>